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305" r:id="rId6"/>
    <p:sldId id="306" r:id="rId7"/>
    <p:sldId id="308" r:id="rId8"/>
    <p:sldId id="263" r:id="rId9"/>
    <p:sldId id="309" r:id="rId10"/>
    <p:sldId id="264" r:id="rId11"/>
    <p:sldId id="267" r:id="rId12"/>
    <p:sldId id="310" r:id="rId13"/>
    <p:sldId id="311" r:id="rId14"/>
    <p:sldId id="270" r:id="rId15"/>
  </p:sldIdLst>
  <p:sldSz cx="9144000" cy="5143500" type="screen16x9"/>
  <p:notesSz cx="6858000" cy="9144000"/>
  <p:embeddedFontLst>
    <p:embeddedFont>
      <p:font typeface="Righteous" panose="020B0604020202020204" charset="0"/>
      <p:regular r:id="rId17"/>
    </p:embeddedFont>
    <p:embeddedFont>
      <p:font typeface="Bebas Neu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7FF"/>
    <a:srgbClr val="301B89"/>
    <a:srgbClr val="5132D6"/>
    <a:srgbClr val="5B1F97"/>
    <a:srgbClr val="2C197D"/>
    <a:srgbClr val="221361"/>
    <a:srgbClr val="2B187A"/>
    <a:srgbClr val="170D3F"/>
    <a:srgbClr val="11678D"/>
    <a:srgbClr val="0A6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87A610-5B62-4E8A-9A57-D2D4F02E8828}">
  <a:tblStyle styleId="{1F87A610-5B62-4E8A-9A57-D2D4F02E8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 smtClean="0">
                <a:solidFill>
                  <a:schemeClr val="accent6"/>
                </a:solidFill>
                <a:latin typeface="Righteous" panose="020B0604020202020204" charset="0"/>
              </a:rPr>
              <a:t>Tipul</a:t>
            </a:r>
            <a:r>
              <a:rPr lang="en-US" sz="2000" baseline="0" dirty="0" smtClean="0">
                <a:solidFill>
                  <a:schemeClr val="accent6"/>
                </a:solidFill>
                <a:latin typeface="Righteous" panose="020B0604020202020204" charset="0"/>
              </a:rPr>
              <a:t> de date</a:t>
            </a:r>
            <a:endParaRPr lang="en-US" sz="2000" dirty="0">
              <a:solidFill>
                <a:schemeClr val="accent6"/>
              </a:solidFill>
              <a:latin typeface="Righteous" panose="020B0604020202020204" charset="0"/>
            </a:endParaRPr>
          </a:p>
        </c:rich>
      </c:tx>
      <c:layout>
        <c:manualLayout>
          <c:xMode val="edge"/>
          <c:yMode val="edge"/>
          <c:x val="0.30750456902870554"/>
          <c:y val="8.7923807525711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768BE6"/>
              </a:solidFill>
              <a:ln w="19050"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F12A-4D73-8562-AAE20AA5599B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2A-4D73-8562-AAE20AA5599B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2A-4D73-8562-AAE20AA5599B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2A-4D73-8562-AAE20AA5599B}"/>
              </c:ext>
            </c:extLst>
          </c:dPt>
          <c:cat>
            <c:strRef>
              <c:f>Sheet1!$A$2:$A$5</c:f>
              <c:strCache>
                <c:ptCount val="2"/>
                <c:pt idx="0">
                  <c:v>Float</c:v>
                </c:pt>
                <c:pt idx="1">
                  <c:v>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2A-4D73-8562-AAE20AA559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1322960702889124"/>
          <c:y val="0.81842539314707985"/>
          <c:w val="0.36008629540797027"/>
          <c:h val="0.113317188587851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6"/>
                </a:solidFill>
                <a:latin typeface="Righteous" panose="020B0604020202020204" charset="0"/>
                <a:ea typeface="+mn-ea"/>
                <a:cs typeface="+mn-cs"/>
              </a:defRPr>
            </a:pPr>
            <a:r>
              <a:rPr lang="en-US" sz="1800" dirty="0" err="1">
                <a:solidFill>
                  <a:schemeClr val="accent6"/>
                </a:solidFill>
                <a:latin typeface="Righteous" panose="020B0604020202020204" charset="0"/>
              </a:rPr>
              <a:t>Distributia</a:t>
            </a:r>
            <a:r>
              <a:rPr lang="en-US" sz="1800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Righteous" panose="020B0604020202020204" charset="0"/>
              </a:rPr>
              <a:t>datelor</a:t>
            </a:r>
            <a:r>
              <a:rPr lang="en-US" sz="1800" dirty="0">
                <a:solidFill>
                  <a:schemeClr val="accent6"/>
                </a:solidFill>
                <a:latin typeface="Righteous" panose="020B0604020202020204" charset="0"/>
              </a:rPr>
              <a:t> in </a:t>
            </a:r>
            <a:r>
              <a:rPr lang="en-US" sz="1800" dirty="0" err="1">
                <a:solidFill>
                  <a:schemeClr val="accent6"/>
                </a:solidFill>
                <a:latin typeface="Righteous" panose="020B0604020202020204" charset="0"/>
              </a:rPr>
              <a:t>coloana</a:t>
            </a:r>
            <a:r>
              <a:rPr lang="en-US" sz="1800" dirty="0">
                <a:solidFill>
                  <a:schemeClr val="accent6"/>
                </a:solidFill>
                <a:latin typeface="Righteous" panose="020B0604020202020204" charset="0"/>
              </a:rPr>
              <a:t> Target</a:t>
            </a:r>
          </a:p>
        </c:rich>
      </c:tx>
      <c:layout>
        <c:manualLayout>
          <c:xMode val="edge"/>
          <c:yMode val="edge"/>
          <c:x val="0.1021707713854601"/>
          <c:y val="8.002616288411770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6"/>
              </a:solidFill>
              <a:latin typeface="Righteous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7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EFD6FA"/>
              </a:solidFill>
            </a:ln>
          </c:spPr>
          <c:dPt>
            <c:idx val="0"/>
            <c:bubble3D val="0"/>
            <c:spPr>
              <a:solidFill>
                <a:srgbClr val="4024B6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  <a:sp3d contourW="25400">
                <a:contourClr>
                  <a:schemeClr val="tx1">
                    <a:lumMod val="75000"/>
                    <a:lumOff val="2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ED3-4EE2-A88F-1DDB1BBF04B0}"/>
              </c:ext>
            </c:extLst>
          </c:dPt>
          <c:dPt>
            <c:idx val="1"/>
            <c:bubble3D val="0"/>
            <c:spPr>
              <a:solidFill>
                <a:srgbClr val="7258DE"/>
              </a:solidFill>
              <a:ln w="25400">
                <a:solidFill>
                  <a:srgbClr val="7258DE"/>
                </a:solidFill>
              </a:ln>
              <a:effectLst/>
              <a:sp3d contourW="25400">
                <a:contourClr>
                  <a:srgbClr val="7258DE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ED3-4EE2-A88F-1DDB1BBF04B0}"/>
              </c:ext>
            </c:extLst>
          </c:dPt>
          <c:dPt>
            <c:idx val="2"/>
            <c:bubble3D val="0"/>
            <c:spPr>
              <a:solidFill>
                <a:srgbClr val="E676C9"/>
              </a:solidFill>
              <a:ln w="25400">
                <a:solidFill>
                  <a:srgbClr val="E676C9"/>
                </a:solidFill>
              </a:ln>
              <a:effectLst/>
              <a:sp3d contourW="25400">
                <a:contourClr>
                  <a:srgbClr val="E676C9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ED3-4EE2-A88F-1DDB1BBF04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rgbClr val="EFD6FA"/>
                </a:solidFill>
              </a:ln>
              <a:effectLst/>
              <a:sp3d contourW="25400">
                <a:contourClr>
                  <a:srgbClr val="EFD6FA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48B-4B14-9B66-B12F2C098AA3}"/>
              </c:ext>
            </c:extLst>
          </c:dPt>
          <c:cat>
            <c:strRef>
              <c:f>Sheet1!$A$2:$A$5</c:f>
              <c:strCache>
                <c:ptCount val="3"/>
                <c:pt idx="0">
                  <c:v>Traiesc</c:v>
                </c:pt>
                <c:pt idx="1">
                  <c:v>Decedate/cancer</c:v>
                </c:pt>
                <c:pt idx="2">
                  <c:v>Decedate/alt.cauze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837</c:v>
                </c:pt>
                <c:pt idx="1">
                  <c:v>646</c:v>
                </c:pt>
                <c:pt idx="2">
                  <c:v>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3-4EE2-A88F-1DDB1BBF0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>
                <a:solidFill>
                  <a:schemeClr val="accent6"/>
                </a:solidFill>
                <a:latin typeface="Righteous" panose="020B0604020202020204" charset="0"/>
              </a:rPr>
              <a:t>Datele</a:t>
            </a:r>
            <a:r>
              <a:rPr lang="en-US" baseline="0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baseline="0" dirty="0" err="1" smtClean="0">
                <a:solidFill>
                  <a:schemeClr val="accent6"/>
                </a:solidFill>
                <a:latin typeface="Righteous" panose="020B0604020202020204" charset="0"/>
              </a:rPr>
              <a:t>lipsa</a:t>
            </a:r>
            <a:endParaRPr lang="en-US" dirty="0">
              <a:solidFill>
                <a:schemeClr val="accent6"/>
              </a:solidFill>
              <a:latin typeface="Righteous" panose="020B060402020202020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9244007856736597E-2"/>
          <c:y val="0.20063865419257712"/>
          <c:w val="0.94151198428652683"/>
          <c:h val="0.7002643660760835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676C9"/>
              </a:solidFill>
              <a:ln w="25400">
                <a:solidFill>
                  <a:srgbClr val="E676C9"/>
                </a:solidFill>
              </a:ln>
              <a:effectLst/>
              <a:sp3d contourW="25400">
                <a:contourClr>
                  <a:srgbClr val="E676C9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98A-46EF-AC0A-1E9C06AC4C41}"/>
              </c:ext>
            </c:extLst>
          </c:dPt>
          <c:dPt>
            <c:idx val="1"/>
            <c:bubble3D val="0"/>
            <c:spPr>
              <a:solidFill>
                <a:srgbClr val="7258DE"/>
              </a:solidFill>
              <a:ln w="25400">
                <a:solidFill>
                  <a:srgbClr val="7258DE"/>
                </a:solidFill>
              </a:ln>
              <a:effectLst/>
              <a:sp3d contourW="25400">
                <a:contourClr>
                  <a:srgbClr val="7258DE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98A-46EF-AC0A-1E9C06AC4C41}"/>
              </c:ext>
            </c:extLst>
          </c:dPt>
          <c:cat>
            <c:strRef>
              <c:f>Sheet1!$A$2:$A$3</c:f>
              <c:strCache>
                <c:ptCount val="2"/>
                <c:pt idx="0">
                  <c:v>Date lipsa</c:v>
                </c:pt>
                <c:pt idx="1">
                  <c:v>Date inregistrate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529</c:v>
                </c:pt>
                <c:pt idx="1">
                  <c:v>1980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A-46EF-AC0A-1E9C06AC4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7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197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54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53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72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5" y="44005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3" r:id="rId7"/>
    <p:sldLayoutId id="2147483664" r:id="rId8"/>
    <p:sldLayoutId id="2147483665" r:id="rId9"/>
    <p:sldLayoutId id="2147483672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rgbClr val="7030A0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252983" y="660467"/>
            <a:ext cx="43655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smtClean="0"/>
              <a:t>Sigmoid Examen</a:t>
            </a:r>
            <a:r>
              <a:rPr lang="en" sz="3000" b="0" dirty="0" smtClean="0"/>
              <a:t/>
            </a:r>
            <a:br>
              <a:rPr lang="en" sz="3000" b="0" dirty="0" smtClean="0"/>
            </a:br>
            <a:r>
              <a:rPr lang="en" sz="3000" b="0" dirty="0" smtClean="0"/>
              <a:t>Breast Cancer Dataset</a:t>
            </a: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252983" y="4001465"/>
            <a:ext cx="3351251" cy="75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Realizat</a:t>
            </a:r>
            <a:r>
              <a:rPr lang="en-US" sz="2000" dirty="0" smtClean="0"/>
              <a:t>: Cecan Valerian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Mentor: </a:t>
            </a:r>
            <a:r>
              <a:rPr lang="en-US" sz="2000" dirty="0" err="1" smtClean="0"/>
              <a:t>Balamatiuc</a:t>
            </a:r>
            <a:r>
              <a:rPr lang="en-US" sz="2000" dirty="0" smtClean="0"/>
              <a:t> Eduard</a:t>
            </a:r>
            <a:endParaRPr sz="2000"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5B1F97">
                <a:alpha val="99000"/>
              </a:srgbClr>
            </a:gs>
            <a:gs pos="20000">
              <a:srgbClr val="2C197D"/>
            </a:gs>
            <a:gs pos="61664">
              <a:srgbClr val="0A6C70">
                <a:alpha val="98000"/>
                <a:lumMod val="97000"/>
                <a:lumOff val="3000"/>
              </a:srgbClr>
            </a:gs>
            <a:gs pos="100000">
              <a:srgbClr val="EAB7FF"/>
            </a:gs>
          </a:gsLst>
          <a:lin ang="8099331" scaled="0"/>
        </a:gra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4"/>
          <p:cNvSpPr txBox="1">
            <a:spLocks noGrp="1"/>
          </p:cNvSpPr>
          <p:nvPr>
            <p:ph type="title"/>
          </p:nvPr>
        </p:nvSpPr>
        <p:spPr>
          <a:xfrm>
            <a:off x="642415" y="102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 smtClean="0"/>
              <a:t>Compararea</a:t>
            </a:r>
            <a:r>
              <a:rPr lang="en-US" b="0" dirty="0" smtClean="0"/>
              <a:t> </a:t>
            </a:r>
            <a:r>
              <a:rPr lang="en-US" b="0" dirty="0" err="1" smtClean="0"/>
              <a:t>Rezultatelor</a:t>
            </a:r>
            <a:endParaRPr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47" t="1459" b="33467"/>
          <a:stretch/>
        </p:blipFill>
        <p:spPr>
          <a:xfrm>
            <a:off x="1509538" y="714458"/>
            <a:ext cx="5827828" cy="1719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4873" y="2379993"/>
            <a:ext cx="314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  <a:latin typeface="Righteous" panose="020B0604020202020204" charset="0"/>
              </a:rPr>
              <a:t>TOP 10 </a:t>
            </a:r>
            <a:r>
              <a:rPr lang="en-US" sz="20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rezultate</a:t>
            </a:r>
            <a:r>
              <a:rPr lang="en-US" sz="2000" b="1" dirty="0" smtClean="0">
                <a:solidFill>
                  <a:schemeClr val="accent6"/>
                </a:solidFill>
                <a:latin typeface="Righteous" panose="020B0604020202020204" charset="0"/>
              </a:rPr>
              <a:t> din 54</a:t>
            </a:r>
            <a:endParaRPr lang="en-US" sz="2000" b="1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538" y="3011833"/>
            <a:ext cx="5827828" cy="18074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2860" y="4770797"/>
            <a:ext cx="358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Cele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mai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rele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10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rezultate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din 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42167" y="228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Testarea Rezultatelor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83" y="1169757"/>
            <a:ext cx="1926952" cy="1800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68" y="1169757"/>
            <a:ext cx="1888980" cy="1841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12" y="1169757"/>
            <a:ext cx="1863668" cy="18007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578" y="2994538"/>
            <a:ext cx="156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Overfit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3448" y="2913415"/>
            <a:ext cx="25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</a:t>
            </a:r>
            <a:r>
              <a:rPr lang="en-US" sz="2800" dirty="0" smtClean="0">
                <a:solidFill>
                  <a:schemeClr val="accent6"/>
                </a:solidFill>
                <a:latin typeface="Righteous" panose="020B0604020202020204" charset="0"/>
              </a:rPr>
              <a:t> slab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3145" y="2913415"/>
            <a:ext cx="233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</a:t>
            </a:r>
            <a:r>
              <a:rPr lang="en-US" sz="2800" dirty="0" smtClean="0">
                <a:solidFill>
                  <a:schemeClr val="accent6"/>
                </a:solidFill>
                <a:latin typeface="Righteous" panose="020B0604020202020204" charset="0"/>
              </a:rPr>
              <a:t> bun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581" y="3644439"/>
            <a:ext cx="60579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588">
              <a:srgbClr val="10092D">
                <a:lumMod val="94000"/>
                <a:lumOff val="6000"/>
                <a:alpha val="86000"/>
              </a:srgbClr>
            </a:gs>
            <a:gs pos="0">
              <a:srgbClr val="5132D6"/>
            </a:gs>
            <a:gs pos="36000">
              <a:schemeClr val="dk1">
                <a:lumMod val="94000"/>
                <a:lumOff val="6000"/>
              </a:schemeClr>
            </a:gs>
            <a:gs pos="66912">
              <a:srgbClr val="08807E"/>
            </a:gs>
            <a:gs pos="100000">
              <a:srgbClr val="EAB7FF"/>
            </a:gs>
          </a:gsLst>
          <a:lin ang="8099331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1023"/>
            <a:ext cx="7930778" cy="572700"/>
          </a:xfrm>
        </p:spPr>
        <p:txBody>
          <a:bodyPr/>
          <a:lstStyle/>
          <a:p>
            <a:r>
              <a:rPr lang="en-US" sz="4800" b="0" dirty="0" err="1" smtClean="0"/>
              <a:t>Concatenarea</a:t>
            </a:r>
            <a:r>
              <a:rPr lang="ro-RO" sz="4800" b="0" dirty="0" smtClean="0"/>
              <a:t> dataset</a:t>
            </a:r>
            <a:r>
              <a:rPr lang="en-US" sz="4800" b="0" dirty="0" err="1" smtClean="0"/>
              <a:t>elor</a:t>
            </a:r>
            <a:endParaRPr lang="en-US" sz="4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" y="3870755"/>
            <a:ext cx="3172732" cy="645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" y="2055191"/>
            <a:ext cx="3162617" cy="1812990"/>
          </a:xfrm>
          <a:prstGeom prst="rect">
            <a:avLst/>
          </a:prstGeom>
        </p:spPr>
      </p:pic>
      <p:pic>
        <p:nvPicPr>
          <p:cNvPr id="2056" name="Picture 8" descr="Right Direction PNG Picture, White Direction Arrow Right Icon, Arrow Icons, White  Icons, Right Icons PNG Image For Free Download | Icon, Small balcony  design, Clip ar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3718">
            <a:off x="3671555" y="1858868"/>
            <a:ext cx="2996486" cy="145272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ight Direction PNG Picture, White Direction Arrow Right Icon, Arrow Icons, White  Icons, Right Icons PNG Image For Free Download | Icon, Small balcony  design, Clip ar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98295">
            <a:off x="3636802" y="3409762"/>
            <a:ext cx="2603361" cy="1640006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390917" y="1719335"/>
            <a:ext cx="38270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o-RO" sz="4800" dirty="0" smtClean="0"/>
              <a:t>Working Dataset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6395080" y="2733676"/>
            <a:ext cx="19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Doar 2% date lipsa</a:t>
            </a:r>
            <a:endParaRPr lang="en-US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476394" y="3904502"/>
            <a:ext cx="38270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o-RO" sz="4800" dirty="0" smtClean="0"/>
              <a:t>Null_target</a:t>
            </a:r>
          </a:p>
          <a:p>
            <a:r>
              <a:rPr lang="ro-RO" sz="4800" dirty="0" smtClean="0"/>
              <a:t>dataset</a:t>
            </a:r>
            <a:endParaRPr lang="en-US" sz="4800" dirty="0"/>
          </a:p>
        </p:txBody>
      </p:sp>
      <p:pic>
        <p:nvPicPr>
          <p:cNvPr id="4098" name="Picture 2" descr="Leaking glue hi-res stock photography and images - Alamy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309" l="0" r="100000">
                        <a14:foregroundMark x1="87054" y1="10576" x2="5394" y2="80791"/>
                        <a14:foregroundMark x1="32614" y1="41799" x2="51867" y2="51942"/>
                        <a14:foregroundMark x1="57012" y1="26619" x2="67801" y2="32446"/>
                        <a14:foregroundMark x1="79087" y1="3597" x2="54191" y2="45827"/>
                        <a14:foregroundMark x1="40581" y1="37122" x2="95519" y2="18777"/>
                        <a14:foregroundMark x1="80498" y1="2446" x2="96929" y2="18489"/>
                        <a14:foregroundMark x1="75353" y1="5971" x2="61245" y2="17914"/>
                        <a14:foregroundMark x1="66390" y1="37698" x2="49959" y2="55180"/>
                        <a14:foregroundMark x1="47635" y1="56619" x2="32614" y2="60432"/>
                        <a14:foregroundMark x1="30290" y1="62734" x2="11535" y2="76978"/>
                        <a14:foregroundMark x1="14357" y1="71151" x2="27967" y2="53381"/>
                        <a14:foregroundMark x1="29378" y1="49640" x2="38755" y2="58058"/>
                        <a14:foregroundMark x1="31701" y1="47626" x2="33527" y2="45827"/>
                        <a14:foregroundMark x1="77178" y1="14388" x2="80996" y2="9137"/>
                        <a14:foregroundMark x1="2573" y1="86619" x2="2573" y2="91871"/>
                        <a14:foregroundMark x1="44813" y1="35036" x2="63154" y2="14676"/>
                        <a14:foregroundMark x1="54191" y1="38273" x2="46722" y2="57194"/>
                        <a14:foregroundMark x1="27967" y1="51942" x2="34938" y2="41439"/>
                        <a14:foregroundMark x1="2158" y1="88633" x2="3071" y2="91583"/>
                        <a14:backgroundMark x1="62158" y1="3022" x2="12946" y2="55468"/>
                        <a14:backgroundMark x1="93610" y1="39137" x2="23237" y2="82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3331864" y="3188892"/>
            <a:ext cx="676967" cy="10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74" b="100000" l="319" r="99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5" y="3870755"/>
            <a:ext cx="830321" cy="154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74" b="100000" l="319" r="99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46" y="3870755"/>
            <a:ext cx="830321" cy="154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74" b="100000" l="319" r="99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4374" y="3870755"/>
            <a:ext cx="830321" cy="154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74" b="100000" l="319" r="99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5013" y="3870755"/>
            <a:ext cx="686740" cy="1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68192">
              <a:srgbClr val="088582"/>
            </a:gs>
            <a:gs pos="100000">
              <a:srgbClr val="EAB7FF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42167" y="228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Testarea Rezultatelor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67" y="1552142"/>
            <a:ext cx="1926952" cy="18007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52" y="1552142"/>
            <a:ext cx="1888980" cy="1841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96" y="1552142"/>
            <a:ext cx="1863668" cy="18007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662" y="3376923"/>
            <a:ext cx="156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Overfit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4532" y="3295800"/>
            <a:ext cx="25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</a:t>
            </a:r>
            <a:r>
              <a:rPr lang="en-US" sz="2800" dirty="0" smtClean="0">
                <a:solidFill>
                  <a:schemeClr val="accent6"/>
                </a:solidFill>
                <a:latin typeface="Righteous" panose="020B0604020202020204" charset="0"/>
              </a:rPr>
              <a:t> slab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229" y="3295800"/>
            <a:ext cx="233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  <a:latin typeface="Righteous" panose="020B0604020202020204" charset="0"/>
              </a:rPr>
              <a:t>Rezultat</a:t>
            </a:r>
            <a:r>
              <a:rPr lang="en-US" sz="2800" dirty="0" smtClean="0">
                <a:solidFill>
                  <a:schemeClr val="accent6"/>
                </a:solidFill>
                <a:latin typeface="Righteous" panose="020B0604020202020204" charset="0"/>
              </a:rPr>
              <a:t> bun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986" y="1558349"/>
            <a:ext cx="1907078" cy="1829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52" y="1558349"/>
            <a:ext cx="1885468" cy="18644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8586" y="1534981"/>
            <a:ext cx="1924033" cy="17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8828">
              <a:srgbClr val="301B89"/>
            </a:gs>
            <a:gs pos="0">
              <a:schemeClr val="dk1"/>
            </a:gs>
            <a:gs pos="36000">
              <a:schemeClr val="dk1">
                <a:lumMod val="71000"/>
                <a:lumOff val="29000"/>
              </a:schemeClr>
            </a:gs>
            <a:gs pos="80544">
              <a:srgbClr val="11BBC3"/>
            </a:gs>
            <a:gs pos="100000">
              <a:srgbClr val="EAB7FF"/>
            </a:gs>
          </a:gsLst>
          <a:lin ang="2700006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-166254" y="180323"/>
            <a:ext cx="29930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 smtClean="0"/>
              <a:t>Concluzie</a:t>
            </a:r>
            <a:endParaRPr sz="3600" dirty="0"/>
          </a:p>
        </p:txBody>
      </p:sp>
      <p:pic>
        <p:nvPicPr>
          <p:cNvPr id="5126" name="Picture 6" descr="New report on the impact of artificial intelligence on the doctor-patient  relationship - New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04" y="2887287"/>
            <a:ext cx="3852255" cy="21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262" y="1002089"/>
            <a:ext cx="49796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Folosirea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modelelor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ML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pe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date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genetice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are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potențialul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de a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îmbunătăți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înțelegerea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noastră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despre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cancere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și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predicția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de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supraviețuire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.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Seturi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uriașe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de 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date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sunt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disponibile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pentru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ca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publicul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să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le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analizeze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și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,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sperăm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,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să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obțină</a:t>
            </a:r>
            <a:r>
              <a:rPr lang="en-US" sz="1800" b="1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careva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sz="1800" b="1" dirty="0" err="1">
                <a:solidFill>
                  <a:schemeClr val="accent6"/>
                </a:solidFill>
                <a:latin typeface="Righteous" panose="020B0604020202020204" charset="0"/>
              </a:rPr>
              <a:t>informații</a:t>
            </a:r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.</a:t>
            </a:r>
          </a:p>
          <a:p>
            <a:r>
              <a:rPr lang="en-US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2509 </a:t>
            </a:r>
            <a:r>
              <a:rPr lang="ro-RO" sz="1800" b="1" dirty="0" smtClean="0">
                <a:solidFill>
                  <a:schemeClr val="accent6"/>
                </a:solidFill>
                <a:latin typeface="Righteous" panose="020B0604020202020204" charset="0"/>
              </a:rPr>
              <a:t>este un număr superficial pentru astfel de problema, existand probabilitatea de pacienti cu date mult mai diversificate</a:t>
            </a:r>
            <a:endParaRPr lang="en-US" sz="1800" b="1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pic>
        <p:nvPicPr>
          <p:cNvPr id="5128" name="Picture 8" descr="How AI And Machine Learning Will Impact The Future Of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424" y="180323"/>
            <a:ext cx="3913214" cy="260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22" y="3575830"/>
            <a:ext cx="2449484" cy="15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">
              <a:schemeClr val="dk1"/>
            </a:gs>
            <a:gs pos="16000">
              <a:srgbClr val="57178B"/>
            </a:gs>
            <a:gs pos="62000">
              <a:srgbClr val="088481"/>
            </a:gs>
            <a:gs pos="96000">
              <a:schemeClr val="tx1">
                <a:lumMod val="10000"/>
                <a:lumOff val="90000"/>
              </a:schemeClr>
            </a:gs>
          </a:gsLst>
          <a:lin ang="3000000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359516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238803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238803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359516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687727" y="3773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CUPRINS</a:t>
            </a:r>
            <a:endParaRPr sz="44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131379" y="1238803"/>
            <a:ext cx="3162922" cy="842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Descrierea</a:t>
            </a:r>
            <a:r>
              <a:rPr lang="en" dirty="0" smtClean="0"/>
              <a:t> </a:t>
            </a:r>
            <a:r>
              <a:rPr lang="en" sz="2400" dirty="0" smtClean="0"/>
              <a:t>problemei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257503" y="2359516"/>
            <a:ext cx="3033397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/>
              <a:t>Pregatirea datelor în formatul necesar</a:t>
            </a:r>
            <a:endParaRPr sz="2400"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238803"/>
            <a:ext cx="2861706" cy="842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/>
              <a:t>Analiza Datelor</a:t>
            </a:r>
            <a:endParaRPr sz="2800"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499" y="2359516"/>
            <a:ext cx="2917893" cy="8631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M</a:t>
            </a:r>
            <a:r>
              <a:rPr lang="ro-RO" sz="2400" dirty="0" smtClean="0"/>
              <a:t>anipularea datelor nule</a:t>
            </a:r>
            <a:endParaRPr sz="2400" dirty="0"/>
          </a:p>
        </p:txBody>
      </p:sp>
      <p:sp>
        <p:nvSpPr>
          <p:cNvPr id="20" name="Google Shape;538;p38"/>
          <p:cNvSpPr txBox="1">
            <a:spLocks/>
          </p:cNvSpPr>
          <p:nvPr/>
        </p:nvSpPr>
        <p:spPr>
          <a:xfrm>
            <a:off x="3497321" y="3511414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</a:t>
            </a:r>
            <a:r>
              <a:rPr lang="ro-RO" dirty="0" smtClean="0"/>
              <a:t>5</a:t>
            </a:r>
            <a:r>
              <a:rPr lang="en" dirty="0" smtClean="0"/>
              <a:t>.</a:t>
            </a:r>
            <a:endParaRPr lang="en" dirty="0"/>
          </a:p>
        </p:txBody>
      </p:sp>
      <p:sp>
        <p:nvSpPr>
          <p:cNvPr id="21" name="Google Shape;541;p38"/>
          <p:cNvSpPr txBox="1">
            <a:spLocks/>
          </p:cNvSpPr>
          <p:nvPr/>
        </p:nvSpPr>
        <p:spPr>
          <a:xfrm>
            <a:off x="4689896" y="3511414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o-RO" dirty="0" smtClean="0"/>
              <a:t>06</a:t>
            </a:r>
            <a:r>
              <a:rPr lang="en" dirty="0" smtClean="0"/>
              <a:t>.</a:t>
            </a:r>
            <a:endParaRPr lang="en" dirty="0"/>
          </a:p>
        </p:txBody>
      </p:sp>
      <p:sp>
        <p:nvSpPr>
          <p:cNvPr id="22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131379" y="3511414"/>
            <a:ext cx="3159522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/>
              <a:t>Manipularea Componentelor</a:t>
            </a:r>
            <a:endParaRPr sz="2400" dirty="0"/>
          </a:p>
        </p:txBody>
      </p:sp>
      <p:sp>
        <p:nvSpPr>
          <p:cNvPr id="23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499" y="3511414"/>
            <a:ext cx="2917893" cy="1141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/>
              <a:t>Selectarea solutiei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 </a:t>
            </a:r>
            <a:r>
              <a:rPr lang="ro-RO" sz="2400" dirty="0" smtClean="0"/>
              <a:t>                         </a:t>
            </a:r>
            <a:r>
              <a:rPr lang="en-US" sz="2400" dirty="0" smtClean="0"/>
              <a:t>‘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dk1"/>
            </a:gs>
            <a:gs pos="72000">
              <a:srgbClr val="008A73">
                <a:lumMod val="84000"/>
                <a:lumOff val="16000"/>
                <a:alpha val="81000"/>
              </a:srgbClr>
            </a:gs>
            <a:gs pos="52608">
              <a:srgbClr val="305C96"/>
            </a:gs>
            <a:gs pos="40000">
              <a:srgbClr val="411373">
                <a:alpha val="78000"/>
                <a:lumMod val="92000"/>
                <a:lumOff val="8000"/>
              </a:srgbClr>
            </a:gs>
            <a:gs pos="92000">
              <a:srgbClr val="EAB7FF"/>
            </a:gs>
          </a:gsLst>
          <a:lin ang="13500032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1318595" y="110821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Descrierea problemei</a:t>
            </a:r>
            <a:endParaRPr sz="4000" dirty="0"/>
          </a:p>
        </p:txBody>
      </p:sp>
      <p:grpSp>
        <p:nvGrpSpPr>
          <p:cNvPr id="558" name="Google Shape;558;p39"/>
          <p:cNvGrpSpPr/>
          <p:nvPr/>
        </p:nvGrpSpPr>
        <p:grpSpPr>
          <a:xfrm rot="10800000">
            <a:off x="110150" y="4295650"/>
            <a:ext cx="1675550" cy="847850"/>
            <a:chOff x="7236475" y="0"/>
            <a:chExt cx="1675550" cy="847850"/>
          </a:xfrm>
          <a:solidFill>
            <a:srgbClr val="FDF7FB">
              <a:alpha val="62000"/>
            </a:srgbClr>
          </a:solidFill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39"/>
          <p:cNvSpPr/>
          <p:nvPr/>
        </p:nvSpPr>
        <p:spPr>
          <a:xfrm flipH="1">
            <a:off x="4854656" y="764146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gradFill>
            <a:gsLst>
              <a:gs pos="17000">
                <a:schemeClr val="dk1">
                  <a:alpha val="93000"/>
                </a:schemeClr>
              </a:gs>
              <a:gs pos="72000">
                <a:srgbClr val="008A73">
                  <a:lumMod val="84000"/>
                  <a:lumOff val="16000"/>
                  <a:alpha val="81000"/>
                </a:srgbClr>
              </a:gs>
              <a:gs pos="40000">
                <a:srgbClr val="411373">
                  <a:alpha val="78000"/>
                  <a:lumMod val="92000"/>
                  <a:lumOff val="8000"/>
                </a:srgbClr>
              </a:gs>
              <a:gs pos="92000">
                <a:srgbClr val="EAB7FF"/>
              </a:gs>
            </a:gsLst>
            <a:lin ang="13500032" scaled="0"/>
          </a:gra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39788" y="2154754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rgbClr val="EFD6FA">
              <a:alpha val="4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0" y="110821"/>
            <a:ext cx="1511733" cy="120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" name="Round Diagonal Corner Rectangle 1"/>
          <p:cNvSpPr/>
          <p:nvPr/>
        </p:nvSpPr>
        <p:spPr>
          <a:xfrm>
            <a:off x="5179748" y="948922"/>
            <a:ext cx="3811212" cy="3115573"/>
          </a:xfrm>
          <a:prstGeom prst="round2DiagRect">
            <a:avLst>
              <a:gd name="adj1" fmla="val 36888"/>
              <a:gd name="adj2" fmla="val 2424"/>
            </a:avLst>
          </a:prstGeom>
          <a:blipFill dpi="0" rotWithShape="1">
            <a:blip r:embed="rId3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  <a:outerShdw blurRad="1257300" dist="50800" dir="5400000" sx="72000" sy="72000" algn="ctr" rotWithShape="0">
              <a:srgbClr val="000000">
                <a:alpha val="26000"/>
              </a:srgbClr>
            </a:outerShdw>
            <a:reflection endPos="0" dist="50800" dir="5400000" sy="-100000" algn="bl" rotWithShape="0"/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565;p39"/>
          <p:cNvSpPr/>
          <p:nvPr/>
        </p:nvSpPr>
        <p:spPr>
          <a:xfrm rot="10800000" flipH="1">
            <a:off x="8202796" y="3814629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gradFill>
            <a:gsLst>
              <a:gs pos="17000">
                <a:schemeClr val="dk1">
                  <a:alpha val="93000"/>
                </a:schemeClr>
              </a:gs>
              <a:gs pos="72000">
                <a:srgbClr val="008A73">
                  <a:lumMod val="84000"/>
                  <a:lumOff val="16000"/>
                  <a:alpha val="81000"/>
                </a:srgbClr>
              </a:gs>
              <a:gs pos="40000">
                <a:srgbClr val="411373">
                  <a:alpha val="78000"/>
                  <a:lumMod val="92000"/>
                  <a:lumOff val="8000"/>
                </a:srgbClr>
              </a:gs>
              <a:gs pos="92000">
                <a:srgbClr val="EAB7FF"/>
              </a:gs>
            </a:gsLst>
            <a:lin ang="13500032" scaled="0"/>
          </a:gradFill>
          <a:ln>
            <a:noFill/>
          </a:ln>
          <a:effectLst>
            <a:softEdge rad="254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1621567"/>
            <a:ext cx="491031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În rândul femeilor, c</a:t>
            </a:r>
            <a:r>
              <a:rPr lang="en" dirty="0" smtClean="0">
                <a:solidFill>
                  <a:schemeClr val="accent6"/>
                </a:solidFill>
                <a:latin typeface="Righteous" panose="020B0604020202020204" charset="0"/>
              </a:rPr>
              <a:t>ancerul mamar </a:t>
            </a:r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posedă cea mai mare </a:t>
            </a:r>
          </a:p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Incidentă -28% .</a:t>
            </a:r>
          </a:p>
          <a:p>
            <a:endParaRPr lang="ro-RO" dirty="0">
              <a:solidFill>
                <a:schemeClr val="accent6"/>
              </a:solidFill>
              <a:latin typeface="Righteous" panose="020B0604020202020204" charset="0"/>
            </a:endParaRPr>
          </a:p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ro-RO" dirty="0">
                <a:solidFill>
                  <a:schemeClr val="accent6"/>
                </a:solidFill>
                <a:latin typeface="Righteous" panose="020B0604020202020204" charset="0"/>
              </a:rPr>
              <a:t>C</a:t>
            </a:r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onstitue a doua cauza a deceselor</a:t>
            </a:r>
          </a:p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provocate de tumori maligme</a:t>
            </a:r>
          </a:p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  </a:t>
            </a:r>
          </a:p>
          <a:p>
            <a:endParaRPr lang="ro-RO" dirty="0">
              <a:solidFill>
                <a:schemeClr val="accent6"/>
              </a:solidFill>
              <a:latin typeface="Righteous" panose="020B0604020202020204" charset="0"/>
            </a:endParaRPr>
          </a:p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  </a:t>
            </a:r>
            <a:r>
              <a:rPr lang="en-US" dirty="0" smtClean="0">
                <a:solidFill>
                  <a:schemeClr val="accent6"/>
                </a:solidFill>
                <a:latin typeface="Righteous" panose="020B0604020202020204" charset="0"/>
              </a:rPr>
              <a:t>Nu 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se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cunosc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cu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certitudine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care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sunt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dirty="0" err="1" smtClean="0">
                <a:solidFill>
                  <a:schemeClr val="accent6"/>
                </a:solidFill>
                <a:latin typeface="Righteous" panose="020B0604020202020204" charset="0"/>
              </a:rPr>
              <a:t>cauzele</a:t>
            </a:r>
            <a:endParaRPr lang="ro-RO" dirty="0">
              <a:solidFill>
                <a:schemeClr val="accent6"/>
              </a:solidFill>
              <a:latin typeface="Righteous" panose="020B0604020202020204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Righteous" panose="020B0604020202020204" charset="0"/>
              </a:rPr>
              <a:t>care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duc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la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aparitia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Righteous" panose="020B0604020202020204" charset="0"/>
              </a:rPr>
              <a:t>cancerului</a:t>
            </a:r>
            <a:r>
              <a:rPr lang="en-US" dirty="0">
                <a:solidFill>
                  <a:schemeClr val="accent6"/>
                </a:solidFill>
                <a:latin typeface="Righteous" panose="020B0604020202020204" charset="0"/>
              </a:rPr>
              <a:t> de </a:t>
            </a:r>
            <a:r>
              <a:rPr lang="en-US" dirty="0" smtClean="0">
                <a:solidFill>
                  <a:schemeClr val="accent6"/>
                </a:solidFill>
                <a:latin typeface="Righteous" panose="020B0604020202020204" charset="0"/>
              </a:rPr>
              <a:t>san</a:t>
            </a:r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 </a:t>
            </a:r>
            <a:endParaRPr lang="en-US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rgbClr val="768BE6"/>
            </a:gs>
          </a:gsLst>
          <a:lin ang="8099331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7;p40"/>
          <p:cNvSpPr txBox="1">
            <a:spLocks noGrp="1"/>
          </p:cNvSpPr>
          <p:nvPr>
            <p:ph type="title"/>
          </p:nvPr>
        </p:nvSpPr>
        <p:spPr>
          <a:xfrm>
            <a:off x="2044494" y="651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02.Analiza Datelor</a:t>
            </a:r>
            <a:endParaRPr sz="4800" dirty="0"/>
          </a:p>
        </p:txBody>
      </p:sp>
      <p:sp>
        <p:nvSpPr>
          <p:cNvPr id="8" name="Google Shape;577;p40"/>
          <p:cNvSpPr txBox="1">
            <a:spLocks/>
          </p:cNvSpPr>
          <p:nvPr/>
        </p:nvSpPr>
        <p:spPr>
          <a:xfrm>
            <a:off x="5444835" y="1194393"/>
            <a:ext cx="3483032" cy="83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Font typeface="Righteous"/>
              <a:buNone/>
              <a:defRPr sz="14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 err="1" smtClean="0"/>
              <a:t>Numarul</a:t>
            </a:r>
            <a:r>
              <a:rPr lang="en-US" sz="2800" dirty="0" smtClean="0"/>
              <a:t> de date </a:t>
            </a:r>
          </a:p>
          <a:p>
            <a:r>
              <a:rPr lang="en-US" sz="2800" dirty="0" err="1" smtClean="0"/>
              <a:t>Distincte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2" y="1952107"/>
            <a:ext cx="4713315" cy="2509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1" y="2711706"/>
            <a:ext cx="4094231" cy="1750158"/>
          </a:xfrm>
          <a:prstGeom prst="rect">
            <a:avLst/>
          </a:prstGeom>
        </p:spPr>
      </p:pic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81195392"/>
              </p:ext>
            </p:extLst>
          </p:nvPr>
        </p:nvGraphicFramePr>
        <p:xfrm>
          <a:off x="-198921" y="235373"/>
          <a:ext cx="3608535" cy="2516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Google Shape;577;p40"/>
          <p:cNvSpPr txBox="1">
            <a:spLocks/>
          </p:cNvSpPr>
          <p:nvPr/>
        </p:nvSpPr>
        <p:spPr>
          <a:xfrm>
            <a:off x="-198921" y="4390191"/>
            <a:ext cx="4732713" cy="83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Font typeface="Righteous"/>
              <a:buNone/>
              <a:defRPr sz="14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Coloanele</a:t>
            </a:r>
            <a:r>
              <a:rPr lang="en-US" sz="2000" dirty="0" smtClean="0"/>
              <a:t> cu un </a:t>
            </a:r>
            <a:r>
              <a:rPr lang="en-US" sz="2000" dirty="0" err="1" smtClean="0"/>
              <a:t>numar</a:t>
            </a:r>
            <a:r>
              <a:rPr lang="en-US" sz="2000" dirty="0" smtClean="0"/>
              <a:t> de date </a:t>
            </a:r>
            <a:r>
              <a:rPr lang="en-US" sz="2000" dirty="0" err="1" smtClean="0"/>
              <a:t>distincte</a:t>
            </a:r>
            <a:r>
              <a:rPr lang="en-US" sz="2000" dirty="0" smtClean="0"/>
              <a:t> &gt;50</a:t>
            </a:r>
            <a:endParaRPr lang="en-US" sz="2000" dirty="0"/>
          </a:p>
        </p:txBody>
      </p:sp>
      <p:sp>
        <p:nvSpPr>
          <p:cNvPr id="14" name="Google Shape;577;p40"/>
          <p:cNvSpPr txBox="1">
            <a:spLocks/>
          </p:cNvSpPr>
          <p:nvPr/>
        </p:nvSpPr>
        <p:spPr>
          <a:xfrm>
            <a:off x="3882043" y="4388306"/>
            <a:ext cx="4829694" cy="83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Font typeface="Righteous"/>
              <a:buNone/>
              <a:defRPr sz="14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Numarul</a:t>
            </a:r>
            <a:r>
              <a:rPr lang="en-US" sz="2000" dirty="0" smtClean="0"/>
              <a:t> de date </a:t>
            </a:r>
            <a:r>
              <a:rPr lang="en-US" sz="2000" dirty="0" err="1" smtClean="0"/>
              <a:t>distincte</a:t>
            </a:r>
            <a:r>
              <a:rPr lang="en-US" sz="2000" dirty="0" smtClean="0"/>
              <a:t> </a:t>
            </a:r>
            <a:r>
              <a:rPr lang="en-US" sz="2000" dirty="0" err="1" smtClean="0"/>
              <a:t>pentru</a:t>
            </a:r>
            <a:r>
              <a:rPr lang="en-US" sz="2000" dirty="0" smtClean="0"/>
              <a:t> </a:t>
            </a:r>
            <a:r>
              <a:rPr lang="en-US" sz="2000" dirty="0" err="1" smtClean="0"/>
              <a:t>coloanele</a:t>
            </a:r>
            <a:r>
              <a:rPr lang="en-US" sz="2000" dirty="0" smtClean="0"/>
              <a:t> de tip object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033B"/>
            </a:gs>
            <a:gs pos="80000">
              <a:srgbClr val="728FD2"/>
            </a:gs>
            <a:gs pos="49000">
              <a:srgbClr val="4C99BC">
                <a:alpha val="56000"/>
                <a:lumMod val="94000"/>
              </a:srgbClr>
            </a:gs>
            <a:gs pos="68000">
              <a:schemeClr val="bg2">
                <a:alpha val="57000"/>
                <a:lumMod val="68000"/>
              </a:schemeClr>
            </a:gs>
            <a:gs pos="25000">
              <a:srgbClr val="411373"/>
            </a:gs>
            <a:gs pos="89000">
              <a:schemeClr val="tx1">
                <a:lumMod val="32000"/>
                <a:lumOff val="68000"/>
                <a:alpha val="80000"/>
              </a:schemeClr>
            </a:gs>
          </a:gsLst>
          <a:lin ang="2700006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1023"/>
            <a:ext cx="7704000" cy="572700"/>
          </a:xfrm>
        </p:spPr>
        <p:txBody>
          <a:bodyPr/>
          <a:lstStyle/>
          <a:p>
            <a:r>
              <a:rPr lang="en-US" sz="4800" dirty="0" err="1" smtClean="0"/>
              <a:t>Coloana</a:t>
            </a:r>
            <a:r>
              <a:rPr lang="en-US" sz="4800" dirty="0" smtClean="0"/>
              <a:t> Target</a:t>
            </a:r>
            <a:endParaRPr lang="en-US" sz="48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33933228"/>
              </p:ext>
            </p:extLst>
          </p:nvPr>
        </p:nvGraphicFramePr>
        <p:xfrm>
          <a:off x="-274079" y="1271388"/>
          <a:ext cx="5020888" cy="3173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038267893"/>
              </p:ext>
            </p:extLst>
          </p:nvPr>
        </p:nvGraphicFramePr>
        <p:xfrm>
          <a:off x="4366953" y="1177178"/>
          <a:ext cx="4777047" cy="3362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4651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03D0B5"/>
            </a:gs>
            <a:gs pos="0">
              <a:schemeClr val="dk1"/>
            </a:gs>
            <a:gs pos="42000">
              <a:srgbClr val="11678D">
                <a:lumMod val="90000"/>
              </a:srgbClr>
            </a:gs>
            <a:gs pos="14000">
              <a:srgbClr val="431274"/>
            </a:gs>
            <a:gs pos="100000">
              <a:srgbClr val="EAB7FF">
                <a:lumMod val="93000"/>
              </a:srgbClr>
            </a:gs>
          </a:gsLst>
          <a:lin ang="809933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33164" y="0"/>
            <a:ext cx="4638938" cy="9260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 err="1" smtClean="0">
                <a:solidFill>
                  <a:schemeClr val="accent6"/>
                </a:solidFill>
                <a:latin typeface="Righteous" panose="020B0604020202020204" charset="0"/>
              </a:rPr>
              <a:t>Datele</a:t>
            </a:r>
            <a:r>
              <a:rPr lang="en-US" sz="6000" b="1" dirty="0" smtClean="0">
                <a:solidFill>
                  <a:schemeClr val="accent6"/>
                </a:solidFill>
                <a:latin typeface="Righteous" panose="020B0604020202020204" charset="0"/>
              </a:rPr>
              <a:t> lips</a:t>
            </a:r>
            <a:r>
              <a:rPr lang="ro-RO" sz="6000" b="1" dirty="0" smtClean="0">
                <a:solidFill>
                  <a:schemeClr val="accent6"/>
                </a:solidFill>
                <a:latin typeface="Righteous" panose="020B0604020202020204" charset="0"/>
              </a:rPr>
              <a:t>ă</a:t>
            </a:r>
            <a:endParaRPr lang="en-US" sz="6000" b="1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8" y="1529541"/>
            <a:ext cx="4228533" cy="212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097" y="1047930"/>
            <a:ext cx="3864009" cy="3700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675" y="3670554"/>
            <a:ext cx="383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 smtClean="0">
                <a:solidFill>
                  <a:schemeClr val="accent6"/>
                </a:solidFill>
                <a:latin typeface="Righteous" panose="020B0604020202020204" charset="0"/>
              </a:rPr>
              <a:t>Numarul de date lipsa pentru fiecare coloana in ordine descrescatoare</a:t>
            </a:r>
            <a:endParaRPr lang="en-US" sz="1600" b="1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3985" y="4748127"/>
            <a:ext cx="406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800" dirty="0" smtClean="0">
                <a:solidFill>
                  <a:schemeClr val="accent6"/>
                </a:solidFill>
                <a:latin typeface="Righteous" panose="020B0604020202020204" charset="0"/>
              </a:rPr>
              <a:t>Distributia datelor lipsa</a:t>
            </a:r>
            <a:endParaRPr lang="en-US" sz="1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rgbClr val="221361"/>
            </a:gs>
            <a:gs pos="62000">
              <a:srgbClr val="0A697C"/>
            </a:gs>
            <a:gs pos="91000">
              <a:srgbClr val="EAB7FF"/>
            </a:gs>
          </a:gsLst>
          <a:lin ang="8099331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1023"/>
            <a:ext cx="7704000" cy="572700"/>
          </a:xfrm>
        </p:spPr>
        <p:txBody>
          <a:bodyPr/>
          <a:lstStyle/>
          <a:p>
            <a:r>
              <a:rPr lang="ro-RO" sz="4800" b="0" dirty="0" smtClean="0"/>
              <a:t>Împăr</a:t>
            </a:r>
            <a:r>
              <a:rPr lang="ro-RO" sz="4800" dirty="0" smtClean="0"/>
              <a:t>ț</a:t>
            </a:r>
            <a:r>
              <a:rPr lang="ro-RO" sz="4800" b="0" dirty="0" smtClean="0"/>
              <a:t>irea datasetului</a:t>
            </a:r>
            <a:endParaRPr lang="en-US" sz="4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" y="3870755"/>
            <a:ext cx="3172732" cy="645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" y="1257634"/>
            <a:ext cx="3172732" cy="1812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830" y="3277490"/>
            <a:ext cx="309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 smtClean="0">
                <a:solidFill>
                  <a:srgbClr val="FF0000"/>
                </a:solidFill>
              </a:rPr>
              <a:t>- - - - - - - - - - - - - - - - - - - -  -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052" name="Picture 4" descr="Scissors - Free education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19272" y="3118290"/>
            <a:ext cx="752465" cy="75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ght Direction PNG Picture, White Direction Arrow Right Icon, Arrow Icons, White  Icons, Right Icons PNG Image For Free Download | Icon, Small balcony  design, Clip ar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72" y="1320709"/>
            <a:ext cx="3263953" cy="1542869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ight Direction PNG Picture, White Direction Arrow Right Icon, Arrow Icons, White  Icons, Right Icons PNG Image For Free Download | Icon, Small balcony  design, Clip ar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40" y="3273786"/>
            <a:ext cx="3091899" cy="1869714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390917" y="1719335"/>
            <a:ext cx="38270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o-RO" sz="4800" dirty="0" smtClean="0"/>
              <a:t>Working Dataset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6395080" y="2733676"/>
            <a:ext cx="19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>
                <a:solidFill>
                  <a:schemeClr val="accent6"/>
                </a:solidFill>
                <a:latin typeface="Righteous" panose="020B0604020202020204" charset="0"/>
              </a:rPr>
              <a:t>Doar 2% date lipsa</a:t>
            </a:r>
            <a:endParaRPr lang="en-US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476394" y="3904502"/>
            <a:ext cx="38270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o-RO" sz="4800" dirty="0" smtClean="0"/>
              <a:t>Null_target</a:t>
            </a:r>
          </a:p>
          <a:p>
            <a:r>
              <a:rPr lang="ro-RO" sz="4800" dirty="0" smtClean="0"/>
              <a:t>dataset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48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23000">
              <a:srgbClr val="2B187A"/>
            </a:gs>
            <a:gs pos="68832">
              <a:srgbClr val="088783"/>
            </a:gs>
            <a:gs pos="100000">
              <a:srgbClr val="EAB7FF"/>
            </a:gs>
          </a:gsLst>
          <a:lin ang="2700006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stCxn id="602" idx="3"/>
          </p:cNvCxnSpPr>
          <p:nvPr/>
        </p:nvCxnSpPr>
        <p:spPr>
          <a:xfrm>
            <a:off x="2150100" y="3374875"/>
            <a:ext cx="125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</p:cNvCxnSpPr>
          <p:nvPr/>
        </p:nvCxnSpPr>
        <p:spPr>
          <a:xfrm>
            <a:off x="3927600" y="3374875"/>
            <a:ext cx="125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 smtClean="0"/>
              <a:t>Separarea datelor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 smtClean="0"/>
              <a:t> object</a:t>
            </a:r>
            <a:endParaRPr sz="1600" b="1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2506530" y="236023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/>
              <a:t>Label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/>
              <a:t>Encoding</a:t>
            </a:r>
            <a:endParaRPr sz="1800" b="1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4293060" y="232404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/>
              <a:t>Concatenarea cu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/>
              <a:t> celelate float</a:t>
            </a:r>
            <a:endParaRPr sz="1800" b="1" dirty="0"/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3421860" y="3110425"/>
            <a:ext cx="50574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519936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5723160" y="3374875"/>
            <a:ext cx="104894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Pregatirea datelor de lucru</a:t>
            </a:r>
            <a:endParaRPr dirty="0"/>
          </a:p>
        </p:txBody>
      </p:sp>
      <p:sp>
        <p:nvSpPr>
          <p:cNvPr id="18" name="Google Shape;606;p43"/>
          <p:cNvSpPr txBox="1">
            <a:spLocks/>
          </p:cNvSpPr>
          <p:nvPr/>
        </p:nvSpPr>
        <p:spPr>
          <a:xfrm>
            <a:off x="6772102" y="3110425"/>
            <a:ext cx="523800" cy="528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 smtClean="0"/>
              <a:t>0</a:t>
            </a:r>
            <a:r>
              <a:rPr lang="ro-RO" sz="2000" dirty="0" smtClean="0"/>
              <a:t>4</a:t>
            </a:r>
            <a:endParaRPr lang="en" sz="2000" dirty="0"/>
          </a:p>
        </p:txBody>
      </p:sp>
      <p:sp>
        <p:nvSpPr>
          <p:cNvPr id="19" name="Google Shape;612;p43"/>
          <p:cNvSpPr txBox="1">
            <a:spLocks/>
          </p:cNvSpPr>
          <p:nvPr/>
        </p:nvSpPr>
        <p:spPr>
          <a:xfrm>
            <a:off x="6524763" y="2411364"/>
            <a:ext cx="1018478" cy="32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ro-RO" sz="2400" b="1" dirty="0" smtClean="0"/>
              <a:t>MICE</a:t>
            </a:r>
            <a:endParaRPr lang="ro-RO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170D3F">
                <a:lumMod val="78000"/>
                <a:lumOff val="22000"/>
              </a:srgbClr>
            </a:gs>
            <a:gs pos="36000">
              <a:schemeClr val="dk1">
                <a:alpha val="97000"/>
                <a:lumMod val="90000"/>
                <a:lumOff val="10000"/>
              </a:schemeClr>
            </a:gs>
            <a:gs pos="65568">
              <a:srgbClr val="11678D">
                <a:alpha val="97000"/>
              </a:srgbClr>
            </a:gs>
            <a:gs pos="95000">
              <a:srgbClr val="EAB7FF"/>
            </a:gs>
          </a:gsLst>
          <a:lin ang="9000000" scaled="0"/>
        </a:gra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926244" y="2291190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stCxn id="602" idx="3"/>
          </p:cNvCxnSpPr>
          <p:nvPr/>
        </p:nvCxnSpPr>
        <p:spPr>
          <a:xfrm>
            <a:off x="1450044" y="2555640"/>
            <a:ext cx="149620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/>
          <p:nvPr/>
        </p:nvCxnSpPr>
        <p:spPr>
          <a:xfrm>
            <a:off x="3470716" y="2555640"/>
            <a:ext cx="140962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245632" y="1425936"/>
            <a:ext cx="1885024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 smtClean="0"/>
              <a:t>Scalare,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 smtClean="0"/>
              <a:t>PCA</a:t>
            </a:r>
            <a:endParaRPr sz="2400" b="1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2358485" y="1444965"/>
            <a:ext cx="1702253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 smtClean="0"/>
              <a:t>Înlăturare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 smtClean="0"/>
              <a:t>anomalii</a:t>
            </a:r>
            <a:endParaRPr sz="2400" b="1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3996837" y="157719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b="1" dirty="0" smtClean="0"/>
              <a:t>Balansare</a:t>
            </a:r>
            <a:endParaRPr sz="2400" b="1" dirty="0"/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2964976" y="2291190"/>
            <a:ext cx="50574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4903137" y="2291190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5426937" y="2555640"/>
            <a:ext cx="133762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75666" y="2284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Manipularea datasetului</a:t>
            </a:r>
            <a:endParaRPr dirty="0"/>
          </a:p>
        </p:txBody>
      </p:sp>
      <p:sp>
        <p:nvSpPr>
          <p:cNvPr id="18" name="Google Shape;606;p43"/>
          <p:cNvSpPr txBox="1">
            <a:spLocks/>
          </p:cNvSpPr>
          <p:nvPr/>
        </p:nvSpPr>
        <p:spPr>
          <a:xfrm>
            <a:off x="6764558" y="2291190"/>
            <a:ext cx="523800" cy="528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 smtClean="0"/>
              <a:t>0</a:t>
            </a:r>
            <a:r>
              <a:rPr lang="ro-RO" sz="2000" dirty="0" smtClean="0"/>
              <a:t>4</a:t>
            </a:r>
            <a:endParaRPr lang="en" sz="2000" dirty="0"/>
          </a:p>
        </p:txBody>
      </p:sp>
      <p:sp>
        <p:nvSpPr>
          <p:cNvPr id="19" name="Google Shape;612;p43"/>
          <p:cNvSpPr txBox="1">
            <a:spLocks/>
          </p:cNvSpPr>
          <p:nvPr/>
        </p:nvSpPr>
        <p:spPr>
          <a:xfrm>
            <a:off x="6107146" y="1330074"/>
            <a:ext cx="1943135" cy="1042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ro-RO" sz="2400" b="1" dirty="0" smtClean="0"/>
              <a:t>Feature Selection</a:t>
            </a:r>
            <a:endParaRPr lang="ro-RO" sz="2400" b="1" dirty="0"/>
          </a:p>
        </p:txBody>
      </p:sp>
      <p:sp>
        <p:nvSpPr>
          <p:cNvPr id="20" name="Google Shape;608;p43"/>
          <p:cNvSpPr txBox="1">
            <a:spLocks/>
          </p:cNvSpPr>
          <p:nvPr/>
        </p:nvSpPr>
        <p:spPr>
          <a:xfrm>
            <a:off x="134027" y="3295345"/>
            <a:ext cx="1885024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ro-RO" sz="2400" b="1" dirty="0" smtClean="0"/>
              <a:t>31-</a:t>
            </a:r>
            <a:r>
              <a:rPr lang="en-US" sz="2400" b="1" dirty="0" smtClean="0"/>
              <a:t>&gt;15</a:t>
            </a:r>
            <a:endParaRPr lang="ro-RO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371" y="3125562"/>
            <a:ext cx="1639466" cy="1056545"/>
          </a:xfrm>
          <a:prstGeom prst="rect">
            <a:avLst/>
          </a:prstGeom>
        </p:spPr>
      </p:pic>
      <p:sp>
        <p:nvSpPr>
          <p:cNvPr id="21" name="Google Shape;608;p43"/>
          <p:cNvSpPr txBox="1">
            <a:spLocks/>
          </p:cNvSpPr>
          <p:nvPr/>
        </p:nvSpPr>
        <p:spPr>
          <a:xfrm>
            <a:off x="2205688" y="4176225"/>
            <a:ext cx="1885024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en-US" sz="2400" b="1" dirty="0" smtClean="0"/>
              <a:t>15% date </a:t>
            </a:r>
            <a:r>
              <a:rPr lang="en-US" sz="2400" b="1" dirty="0" err="1" smtClean="0"/>
              <a:t>anormale</a:t>
            </a:r>
            <a:endParaRPr lang="ro-RO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61" y="4009345"/>
            <a:ext cx="1067192" cy="1056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862" y="2860146"/>
            <a:ext cx="1067191" cy="105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596" y="4004784"/>
            <a:ext cx="1056881" cy="1056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139" y="2859902"/>
            <a:ext cx="1048338" cy="10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323</Words>
  <Application>Microsoft Office PowerPoint</Application>
  <PresentationFormat>On-screen Show (16:9)</PresentationFormat>
  <Paragraphs>90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Righteous</vt:lpstr>
      <vt:lpstr>Arial</vt:lpstr>
      <vt:lpstr>Spartan</vt:lpstr>
      <vt:lpstr>Bebas Neue</vt:lpstr>
      <vt:lpstr>Data Science Company Profile by Slidesgo</vt:lpstr>
      <vt:lpstr>Sigmoid Examen Breast Cancer Dataset</vt:lpstr>
      <vt:lpstr>03.</vt:lpstr>
      <vt:lpstr>Descrierea problemei</vt:lpstr>
      <vt:lpstr>02.Analiza Datelor</vt:lpstr>
      <vt:lpstr>Coloana Target</vt:lpstr>
      <vt:lpstr>PowerPoint Presentation</vt:lpstr>
      <vt:lpstr>Împărțirea datasetului</vt:lpstr>
      <vt:lpstr>01</vt:lpstr>
      <vt:lpstr>01</vt:lpstr>
      <vt:lpstr>Compararea Rezultatelor</vt:lpstr>
      <vt:lpstr>Testarea Rezultatelor</vt:lpstr>
      <vt:lpstr>Concatenarea datasetelor</vt:lpstr>
      <vt:lpstr>Testarea Rezultatelor</vt:lpstr>
      <vt:lpstr>Concluzie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Sigmoid Examen Breast Cancer Dataset</dc:title>
  <dc:creator>Valerian</dc:creator>
  <cp:lastModifiedBy>Valerian</cp:lastModifiedBy>
  <cp:revision>28</cp:revision>
  <dcterms:modified xsi:type="dcterms:W3CDTF">2023-01-28T21:13:59Z</dcterms:modified>
</cp:coreProperties>
</file>